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3" r:id="rId4"/>
    <p:sldId id="286" r:id="rId5"/>
    <p:sldId id="278" r:id="rId6"/>
    <p:sldId id="287" r:id="rId7"/>
    <p:sldId id="293" r:id="rId8"/>
    <p:sldId id="307" r:id="rId9"/>
    <p:sldId id="302" r:id="rId10"/>
    <p:sldId id="290" r:id="rId11"/>
    <p:sldId id="294" r:id="rId12"/>
    <p:sldId id="308" r:id="rId13"/>
    <p:sldId id="305" r:id="rId14"/>
    <p:sldId id="296" r:id="rId15"/>
    <p:sldId id="303" r:id="rId16"/>
    <p:sldId id="306" r:id="rId17"/>
    <p:sldId id="309" r:id="rId18"/>
    <p:sldId id="310" r:id="rId19"/>
    <p:sldId id="311" r:id="rId20"/>
    <p:sldId id="31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pos="3840" userDrawn="1">
          <p15:clr>
            <a:srgbClr val="A4A3A4"/>
          </p15:clr>
        </p15:guide>
        <p15:guide id="8" pos="2544" userDrawn="1">
          <p15:clr>
            <a:srgbClr val="A4A3A4"/>
          </p15:clr>
        </p15:guide>
        <p15:guide id="13" pos="5136" userDrawn="1">
          <p15:clr>
            <a:srgbClr val="A4A3A4"/>
          </p15:clr>
        </p15:guide>
        <p15:guide id="14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6E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0"/>
  </p:normalViewPr>
  <p:slideViewPr>
    <p:cSldViewPr snapToObjects="1">
      <p:cViewPr varScale="1">
        <p:scale>
          <a:sx n="95" d="100"/>
          <a:sy n="95" d="100"/>
        </p:scale>
        <p:origin x="1120" y="176"/>
      </p:cViewPr>
      <p:guideLst>
        <p:guide pos="3840"/>
        <p:guide pos="2544"/>
        <p:guide pos="5136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1DF04-AE35-A548-9D7A-5CC37738FAB9}" type="datetimeFigureOut">
              <a:rPr lang="ru-RU" smtClean="0"/>
              <a:t>24.09.2022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7EC715-866B-1746-9269-AB50DE6FF2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1458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EC715-866B-1746-9269-AB50DE6FF227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1048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EF440-8C4A-1FD1-B947-03B7C47F05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4A5A9-84E3-5CF3-CE1A-DD321558D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3AAA1-A671-FCE5-E669-38C60C095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323A-46A1-C44C-B5D1-ABFAA82A12A1}" type="datetime1">
              <a:rPr lang="en-US" smtClean="0"/>
              <a:t>9/24/22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2579F-C242-D248-6E75-5F9C14EF9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FD42B-E239-5C47-090D-084E50987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7975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2EC16-E942-838F-A889-3E9E40A24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33281F-80D6-81D6-0CF2-65E3BA6507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A8552-62D4-2FDF-A801-8B0F82948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CCAA8-60E2-FB4A-B7ED-D23E6499D965}" type="datetime1">
              <a:rPr lang="en-US" smtClean="0"/>
              <a:t>9/24/22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1BB2A-EC27-B0A3-4DFB-CF4F6FAD1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E7802-13D2-494B-5EE7-BAEEB06D2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7826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92CBC6-ABEE-20F3-B062-D0C9B69DCA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4403AF-5650-E4B0-F4BC-EC92F9630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C965E7-6B36-E8A4-31A4-815A83BE3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1ED-4160-D14D-9657-A59BD912BA48}" type="datetime1">
              <a:rPr lang="en-US" smtClean="0"/>
              <a:t>9/24/22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35C84-744F-BD3C-BEE5-5EF51A707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4F3DC-F22F-4697-5F66-5586411C6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6433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EFADB-B8EA-5F38-B972-6AA133243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D8D74-7793-721D-5469-2113FFB89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22D62-5457-9367-F3BC-3812A6641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A7B7C-48AA-EE46-9AC2-E3D80563FFB7}" type="datetime1">
              <a:rPr lang="en-US" smtClean="0"/>
              <a:t>9/24/22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7805B-B560-DB56-43DC-2A799B6CB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7A1734-F8E7-95E6-BD7C-8651C9D4D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3990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4B496-A294-706E-6722-AB0B23B1F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ADEC7-62BA-614B-4B99-95A2097C5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8E3BF-C662-BD3D-F504-22FB46EF1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CFFA2-C91F-EB42-BDC5-FD6497192991}" type="datetime1">
              <a:rPr lang="en-US" smtClean="0"/>
              <a:t>9/24/22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8F692-0CE6-8A49-3BA3-920BDB96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B6178-3D32-44DF-5591-1A2A42D19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4002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BCA17-5A62-FF3A-4C3A-A26AB35CE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386FA-92AF-9EC0-857C-E74A4C00A8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9A0BB1-C7BC-6DCA-217B-7646D81CB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A0736-AF5C-D8DF-4887-DA6275810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DF85-001A-DE48-90F1-60C69DF56570}" type="datetime1">
              <a:rPr lang="en-US" smtClean="0"/>
              <a:t>9/24/22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6CF277-F8B2-FEC3-0416-3AC02939E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580F7-D2DD-9179-1D80-74DF21AAC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888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A4E8D-674E-7617-9007-9E7507980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37AE9-0001-AD6B-A9EE-6CC6F64E3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8D2C48-6EE9-0586-9B3C-150F778E64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236EBD-D4AD-D93A-3B8F-E02DD56076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E4090A-967C-7E10-19C5-F9D5EEAC40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8702D9-1AD0-CF2D-C1FE-2649CB39A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B8737-2463-634B-AB50-FD8891114D29}" type="datetime1">
              <a:rPr lang="en-US" smtClean="0"/>
              <a:t>9/24/22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0C188B-EB3F-6A87-A1EA-83B9BD349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FD4EAF-7036-5170-7596-114E0E0C1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5558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EAD31-423E-7BC5-CBCD-516C60015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88B6BA-E402-7849-92BC-B4D375668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18FB-909B-144B-996A-683E9570BA51}" type="datetime1">
              <a:rPr lang="en-US" smtClean="0"/>
              <a:t>9/24/22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3C40DF-B207-6079-F8AC-26A937840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ADFE1E-8593-F285-8BFF-81B61D5AA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9432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E09F7-89E6-B471-7EE9-DE7C39B7A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58B25-D22F-6B4E-AC83-9915DD5ECB0A}" type="datetime1">
              <a:rPr lang="en-US" smtClean="0"/>
              <a:t>9/24/22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08658D-0597-A7E3-0C27-EE4E94AC5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8585-51A2-2289-19EF-1290725D2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3361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6711D-DAD9-C1C4-9DA6-2E0D53361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D0AF4-D5FE-814A-D881-F0FF7B98A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66148B-B11C-AAFB-8656-22BF186E0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2AC4E-1AE1-A292-FC13-691E7B122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2D849-C152-8841-970F-24573B2D0DA3}" type="datetime1">
              <a:rPr lang="en-US" smtClean="0"/>
              <a:t>9/24/22</a:t>
            </a:fld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1468D1-3AE4-58AF-9C1D-E2A07596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520EF9-915E-74A2-E239-C5DEC54D4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7329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73CAC-025A-4B43-1B73-974BCCE77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B14ED8-BF41-416B-7B18-E81AE12AF4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4705A-E802-18D3-1341-D0ADA9B126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996D98-2579-BD83-782C-FCFCB8868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82CA-21FA-054F-A604-FECBE1AE44B1}" type="datetime1">
              <a:rPr lang="en-US" smtClean="0"/>
              <a:t>9/24/22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ABC480-2174-14F5-D3C9-49739315A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F7486C-10D3-D2B8-7DB1-208D01A03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0063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D869C8-557A-D7A2-8ACB-B151CEC4A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14713B-72E9-1DA9-C537-6B8914C6D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FB1EB-941E-B125-BD73-E6E59AD16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000E7-6D43-5149-8AA8-157F7E78EE59}" type="datetime1">
              <a:rPr lang="en-US" smtClean="0"/>
              <a:t>9/24/22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A6512-0EFC-6328-13BE-395540CD73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17814-3F81-65C5-7FE5-4C1EA5ED11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F5DA7-C582-9045-A5F8-571D2DE9DC7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3689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4162-00D3-ADCB-B0A0-84623EF5A7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2569464"/>
            <a:ext cx="11049000" cy="919163"/>
          </a:xfrm>
        </p:spPr>
        <p:txBody>
          <a:bodyPr/>
          <a:lstStyle/>
          <a:p>
            <a:r>
              <a:rPr lang="ru-RU" dirty="0"/>
              <a:t>Рынок общепита в Москве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13A96B-4B13-A241-B37B-99515A48B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500" y="3602038"/>
            <a:ext cx="11049000" cy="665162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bg2">
                    <a:lumMod val="50000"/>
                  </a:schemeClr>
                </a:solidFill>
              </a:rPr>
              <a:t>Исследование по состоянию на июль 2022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35DCC5-1577-F467-50C8-26F59E2AE4EA}"/>
              </a:ext>
            </a:extLst>
          </p:cNvPr>
          <p:cNvSpPr txBox="1"/>
          <p:nvPr/>
        </p:nvSpPr>
        <p:spPr>
          <a:xfrm>
            <a:off x="8441473" y="5334000"/>
            <a:ext cx="31790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Мухаметшин Р. М.</a:t>
            </a:r>
            <a:br>
              <a:rPr lang="ru-RU" sz="2800" dirty="0"/>
            </a:br>
            <a:r>
              <a:rPr lang="en-US" sz="2800" dirty="0">
                <a:solidFill>
                  <a:schemeClr val="accent1"/>
                </a:solidFill>
              </a:rPr>
              <a:t>t.me/rusmux</a:t>
            </a:r>
            <a:endParaRPr lang="ru-RU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4841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3916E-26C6-44CC-A956-BF3CFA11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1"/>
            <a:ext cx="5256212" cy="1219200"/>
          </a:xfrm>
        </p:spPr>
        <p:txBody>
          <a:bodyPr wrap="square" anchor="t" anchorCtr="0">
            <a:noAutofit/>
          </a:bodyPr>
          <a:lstStyle/>
          <a:p>
            <a:r>
              <a:rPr lang="ru-RU" sz="4000" dirty="0"/>
              <a:t>Количество мест по типу заведения</a:t>
            </a:r>
            <a:r>
              <a:rPr lang="en-US" sz="40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endParaRPr lang="ru-RU" sz="4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B943F-5F08-475C-BF7B-0396B10DD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48558"/>
            <a:ext cx="5256212" cy="3581400"/>
          </a:xfrm>
        </p:spPr>
        <p:txBody>
          <a:bodyPr>
            <a:noAutofit/>
          </a:bodyPr>
          <a:lstStyle/>
          <a:p>
            <a:r>
              <a:rPr lang="ru-RU" sz="2800" dirty="0"/>
              <a:t>В столовых и ресторанах порядка 80-100 сидячих мест.</a:t>
            </a:r>
          </a:p>
          <a:p>
            <a:r>
              <a:rPr lang="ru-RU" sz="2800" dirty="0"/>
              <a:t>В барах, буфетах и кафе – 30.</a:t>
            </a:r>
          </a:p>
          <a:p>
            <a:r>
              <a:rPr lang="ru-RU" sz="2800" dirty="0"/>
              <a:t>В ПБО относительно немного мест – меньше 10.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86E6C6-CC53-196D-68FC-4C35E95601B7}"/>
              </a:ext>
            </a:extLst>
          </p:cNvPr>
          <p:cNvSpPr txBox="1"/>
          <p:nvPr/>
        </p:nvSpPr>
        <p:spPr>
          <a:xfrm>
            <a:off x="839788" y="6019800"/>
            <a:ext cx="5256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Взято медианное количество мест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50615-6403-F5D1-FF37-F94DF5EE2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2188" y="1017485"/>
            <a:ext cx="5023624" cy="502362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450E39-2025-21AB-D891-72BDDC359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7149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22762-155B-CC76-A70D-EDD48E217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0"/>
            <a:ext cx="5256212" cy="1219200"/>
          </a:xfrm>
        </p:spPr>
        <p:txBody>
          <a:bodyPr anchor="t" anchorCtr="0">
            <a:noAutofit/>
          </a:bodyPr>
          <a:lstStyle/>
          <a:p>
            <a:r>
              <a:rPr lang="ru-RU" sz="4000" dirty="0"/>
              <a:t>Количество мест среди топ-10 сетей</a:t>
            </a:r>
            <a:r>
              <a:rPr lang="en-US" sz="40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endParaRPr lang="ru-RU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34989-83DC-1732-B9F3-B23614045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38400"/>
            <a:ext cx="5256212" cy="3581400"/>
          </a:xfrm>
        </p:spPr>
        <p:txBody>
          <a:bodyPr>
            <a:noAutofit/>
          </a:bodyPr>
          <a:lstStyle/>
          <a:p>
            <a:r>
              <a:rPr lang="ru-RU" sz="2800" dirty="0"/>
              <a:t>У самых популярных сетей в среднем по 15-50 мест. </a:t>
            </a:r>
          </a:p>
          <a:p>
            <a:r>
              <a:rPr lang="ru-RU" sz="2800" dirty="0"/>
              <a:t>Но есть заведения и с малым количеством мест, а также заведения навынос.</a:t>
            </a:r>
          </a:p>
          <a:p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55FE2A-A3BE-E012-C6E3-EDF8C581BF98}"/>
              </a:ext>
            </a:extLst>
          </p:cNvPr>
          <p:cNvSpPr txBox="1"/>
          <p:nvPr/>
        </p:nvSpPr>
        <p:spPr>
          <a:xfrm>
            <a:off x="839788" y="6019800"/>
            <a:ext cx="5256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Взято медианное количество мест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CC9A9E-6F8D-7757-FC2F-36BFE5EC4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094" y="1096536"/>
            <a:ext cx="5615890" cy="492326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3FD40F-9BA9-7F50-9B34-739732EB4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6173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76AD4-4DCD-6B30-C0ED-83660C3F7AE6}"/>
              </a:ext>
            </a:extLst>
          </p:cNvPr>
          <p:cNvSpPr txBox="1"/>
          <p:nvPr/>
        </p:nvSpPr>
        <p:spPr>
          <a:xfrm>
            <a:off x="2676525" y="391924"/>
            <a:ext cx="68389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300" dirty="0"/>
              <a:t>Медианное количество мест среди топ-10 сетей: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9BE29E-BE06-0E90-CFA9-E971D5EA4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05" y="1143000"/>
            <a:ext cx="10881360" cy="51816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059B7B-E8EE-0275-4131-156CD9C62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8091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22762-155B-CC76-A70D-EDD48E217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0"/>
            <a:ext cx="5256212" cy="1219200"/>
          </a:xfrm>
        </p:spPr>
        <p:txBody>
          <a:bodyPr anchor="t" anchorCtr="0">
            <a:noAutofit/>
          </a:bodyPr>
          <a:lstStyle/>
          <a:p>
            <a:r>
              <a:rPr lang="ru-RU" sz="4000" dirty="0"/>
              <a:t>Топ-10 округов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34989-83DC-1732-B9F3-B23614045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38400"/>
            <a:ext cx="5256212" cy="3581400"/>
          </a:xfrm>
        </p:spPr>
        <p:txBody>
          <a:bodyPr>
            <a:noAutofit/>
          </a:bodyPr>
          <a:lstStyle/>
          <a:p>
            <a:r>
              <a:rPr lang="ru-RU" sz="2800" dirty="0"/>
              <a:t>По количеству заведений</a:t>
            </a:r>
            <a:r>
              <a:rPr lang="en-US" sz="28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ru-RU" sz="2800" dirty="0"/>
              <a:t> лидируют центральные округа Москвы. </a:t>
            </a:r>
          </a:p>
          <a:p>
            <a:r>
              <a:rPr lang="ru-RU" sz="2800" dirty="0"/>
              <a:t>Особенно много заведений в Тверском и Пресненском.</a:t>
            </a:r>
          </a:p>
          <a:p>
            <a:r>
              <a:rPr lang="ru-RU" sz="2800" dirty="0"/>
              <a:t>Топ-10 округов занимают </a:t>
            </a:r>
            <a:r>
              <a:rPr lang="en-US" sz="2800" dirty="0"/>
              <a:t>~</a:t>
            </a:r>
            <a:r>
              <a:rPr lang="ru-RU" sz="2800" dirty="0"/>
              <a:t>30% всего рынка.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47BCB4E-1FCF-1085-3D6B-F5D4F1771B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75368" y="928494"/>
            <a:ext cx="4278432" cy="5001012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FFBBE89-743F-9C32-7370-7BFFE65D64B9}"/>
              </a:ext>
            </a:extLst>
          </p:cNvPr>
          <p:cNvSpPr txBox="1"/>
          <p:nvPr/>
        </p:nvSpPr>
        <p:spPr>
          <a:xfrm>
            <a:off x="839788" y="6019800"/>
            <a:ext cx="7847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Представлено в процентах от общего числа заведений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7D567B-DD5F-D888-04B6-DF3A8F643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5897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22762-155B-CC76-A70D-EDD48E217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0"/>
            <a:ext cx="5256212" cy="1219200"/>
          </a:xfrm>
        </p:spPr>
        <p:txBody>
          <a:bodyPr anchor="t" anchorCtr="0">
            <a:noAutofit/>
          </a:bodyPr>
          <a:lstStyle/>
          <a:p>
            <a:endParaRPr lang="ru-RU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34989-83DC-1732-B9F3-B23614045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38400"/>
            <a:ext cx="5256212" cy="3581400"/>
          </a:xfrm>
        </p:spPr>
        <p:txBody>
          <a:bodyPr>
            <a:noAutofit/>
          </a:bodyPr>
          <a:lstStyle/>
          <a:p>
            <a:endParaRPr lang="ru-RU" sz="2800" dirty="0"/>
          </a:p>
        </p:txBody>
      </p:sp>
      <p:pic>
        <p:nvPicPr>
          <p:cNvPr id="29" name="Content Placeholder 28">
            <a:extLst>
              <a:ext uri="{FF2B5EF4-FFF2-40B4-BE49-F238E27FC236}">
                <a16:creationId xmlns:a16="http://schemas.microsoft.com/office/drawing/2014/main" id="{A8EC1AD0-5E10-5FD5-C845-6080BA81BB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2" cy="68580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E8F922-9BC4-9804-358E-6B973024B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42089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22762-155B-CC76-A70D-EDD48E217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0"/>
            <a:ext cx="5256212" cy="1219200"/>
          </a:xfrm>
        </p:spPr>
        <p:txBody>
          <a:bodyPr anchor="t" anchorCtr="0">
            <a:noAutofit/>
          </a:bodyPr>
          <a:lstStyle/>
          <a:p>
            <a:r>
              <a:rPr lang="ru-RU" sz="4000" dirty="0"/>
              <a:t>Топ-10 улиц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D6E434F-CA40-B3A9-0553-BA5A016135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1800" y="942849"/>
            <a:ext cx="4343400" cy="507695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34989-83DC-1732-B9F3-B23614045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38400"/>
            <a:ext cx="5256212" cy="3581400"/>
          </a:xfrm>
        </p:spPr>
        <p:txBody>
          <a:bodyPr>
            <a:noAutofit/>
          </a:bodyPr>
          <a:lstStyle/>
          <a:p>
            <a:r>
              <a:rPr lang="ru-RU" sz="2800" dirty="0"/>
              <a:t>На самых популярных улицах расположено от 100 до 170 заведений. </a:t>
            </a:r>
          </a:p>
          <a:p>
            <a:r>
              <a:rPr lang="ru-RU" sz="2800" dirty="0"/>
              <a:t>Но некоторые улицы представлены 1-2 торговыми центрами (см. далее).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96E9F8-9A47-72B4-E6AA-178CD3194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8893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22762-155B-CC76-A70D-EDD48E217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0"/>
            <a:ext cx="5256212" cy="1219200"/>
          </a:xfrm>
        </p:spPr>
        <p:txBody>
          <a:bodyPr anchor="t" anchorCtr="0">
            <a:noAutofit/>
          </a:bodyPr>
          <a:lstStyle/>
          <a:p>
            <a:endParaRPr lang="ru-RU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34989-83DC-1732-B9F3-B23614045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38400"/>
            <a:ext cx="5256212" cy="3581400"/>
          </a:xfrm>
        </p:spPr>
        <p:txBody>
          <a:bodyPr>
            <a:noAutofit/>
          </a:bodyPr>
          <a:lstStyle/>
          <a:p>
            <a:endParaRPr lang="ru-RU" sz="28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CF2A417-E315-160A-5880-E64DFE98D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" y="-1"/>
            <a:ext cx="12192004" cy="6858001"/>
          </a:xfr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9C7B089-691F-2B44-F029-B54F8FB63910}"/>
              </a:ext>
            </a:extLst>
          </p:cNvPr>
          <p:cNvCxnSpPr>
            <a:cxnSpLocks noChangeAspect="1"/>
          </p:cNvCxnSpPr>
          <p:nvPr/>
        </p:nvCxnSpPr>
        <p:spPr>
          <a:xfrm>
            <a:off x="4343400" y="2971799"/>
            <a:ext cx="685807" cy="25490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29B6F7E-1C71-DFEC-30FD-EE933E9E4CDB}"/>
              </a:ext>
            </a:extLst>
          </p:cNvPr>
          <p:cNvCxnSpPr>
            <a:cxnSpLocks/>
          </p:cNvCxnSpPr>
          <p:nvPr/>
        </p:nvCxnSpPr>
        <p:spPr>
          <a:xfrm flipV="1">
            <a:off x="4343400" y="2628900"/>
            <a:ext cx="685800" cy="3429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5593B6A-04E1-84FB-CE51-24236D988DAF}"/>
              </a:ext>
            </a:extLst>
          </p:cNvPr>
          <p:cNvSpPr txBox="1"/>
          <p:nvPr/>
        </p:nvSpPr>
        <p:spPr>
          <a:xfrm>
            <a:off x="3048000" y="2572435"/>
            <a:ext cx="1433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FF0000"/>
                </a:solidFill>
              </a:rPr>
              <a:t>Торговые центры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3DB34A-90FF-9BD9-B414-1B4EDE860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1604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22762-155B-CC76-A70D-EDD48E217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0"/>
            <a:ext cx="10514012" cy="1219200"/>
          </a:xfrm>
        </p:spPr>
        <p:txBody>
          <a:bodyPr anchor="t" anchorCtr="0">
            <a:noAutofit/>
          </a:bodyPr>
          <a:lstStyle/>
          <a:p>
            <a:r>
              <a:rPr lang="ru-RU" sz="4000" dirty="0"/>
              <a:t>Рекомендации: тип заведения</a:t>
            </a:r>
            <a:br>
              <a:rPr lang="ru-RU" sz="4000" dirty="0"/>
            </a:br>
            <a:r>
              <a:rPr lang="ru-RU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Кафе или предприятие быстрого обслуживания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34989-83DC-1732-B9F3-B23614045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38400"/>
            <a:ext cx="10514012" cy="3581400"/>
          </a:xfrm>
        </p:spPr>
        <p:txBody>
          <a:bodyPr>
            <a:noAutofit/>
          </a:bodyPr>
          <a:lstStyle/>
          <a:p>
            <a:r>
              <a:rPr lang="ru-RU" sz="2800" dirty="0"/>
              <a:t>В кафе или предприятии быстрого обслуживания официант играет не такую существенную роль, как в ресторане. Если сделать роботов дружелюбными, то они вполне могут прийтись по душе детям в кафе, а в предприятии быстрого обслуживания они могут стать быстрыми и неназойливыми. Кроме того, кафе и ПБО — одни из самых частых типов заведений.</a:t>
            </a:r>
          </a:p>
          <a:p>
            <a:br>
              <a:rPr lang="ru-RU" sz="2800" dirty="0"/>
            </a:br>
            <a:endParaRPr lang="ru-RU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1A5C3C-6D16-3DB1-537C-5B3D522E2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8253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22762-155B-CC76-A70D-EDD48E217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0"/>
            <a:ext cx="10514012" cy="1219200"/>
          </a:xfrm>
        </p:spPr>
        <p:txBody>
          <a:bodyPr anchor="t" anchorCtr="0">
            <a:noAutofit/>
          </a:bodyPr>
          <a:lstStyle/>
          <a:p>
            <a:r>
              <a:rPr lang="ru-RU" sz="4000" dirty="0"/>
              <a:t>Рекомендации: количество мест</a:t>
            </a:r>
            <a:br>
              <a:rPr lang="ru-RU" sz="4000" dirty="0"/>
            </a:br>
            <a:r>
              <a:rPr lang="ru-RU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30-50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34989-83DC-1732-B9F3-B23614045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38400"/>
            <a:ext cx="10514012" cy="3581400"/>
          </a:xfrm>
        </p:spPr>
        <p:txBody>
          <a:bodyPr>
            <a:noAutofit/>
          </a:bodyPr>
          <a:lstStyle/>
          <a:p>
            <a:r>
              <a:rPr lang="ru-RU" sz="2800" dirty="0"/>
              <a:t>В данном вопросе лучше довериться опыту. В среднем у топ-сетей кафе и ПБО от 30 до 60 сидячих мест. Можно начать с золотой середины – 40 мест, чтобы не создавать очень большую нагрузку в самом начале, но и не сокращать сильно места. Лучше сначала опробовать свои силы, а потом уже расширяться.</a:t>
            </a:r>
          </a:p>
          <a:p>
            <a:br>
              <a:rPr lang="ru-RU" sz="2800" dirty="0"/>
            </a:br>
            <a:endParaRPr lang="ru-RU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3162B1-3F69-0239-867F-64470AFD7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501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22762-155B-CC76-A70D-EDD48E217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0"/>
            <a:ext cx="10514012" cy="1219200"/>
          </a:xfrm>
        </p:spPr>
        <p:txBody>
          <a:bodyPr anchor="t" anchorCtr="0">
            <a:noAutofit/>
          </a:bodyPr>
          <a:lstStyle/>
          <a:p>
            <a:r>
              <a:rPr lang="ru-RU" sz="4000" dirty="0"/>
              <a:t>Рекомендации: округ</a:t>
            </a:r>
            <a:br>
              <a:rPr lang="ru-RU" sz="4000" dirty="0"/>
            </a:br>
            <a:r>
              <a:rPr lang="ru-RU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Любой центральный округ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34989-83DC-1732-B9F3-B23614045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38400"/>
            <a:ext cx="10514012" cy="3581400"/>
          </a:xfrm>
        </p:spPr>
        <p:txBody>
          <a:bodyPr>
            <a:noAutofit/>
          </a:bodyPr>
          <a:lstStyle/>
          <a:p>
            <a:r>
              <a:rPr lang="ru-RU" sz="2800" dirty="0"/>
              <a:t>Чтобы набрать популярность в первые месяцы, необходимо быть у людей на виду. Вряд ли сеть раскрутится в Одинцово. Дальше можно продолжить распространение равномерно по всей Москве</a:t>
            </a:r>
            <a:r>
              <a:rPr lang="en-US" sz="2800" dirty="0"/>
              <a:t>, </a:t>
            </a:r>
            <a:r>
              <a:rPr lang="ru-RU" sz="2800" dirty="0"/>
              <a:t>как у топ-сетей.</a:t>
            </a:r>
            <a:br>
              <a:rPr lang="ru-RU" sz="2800" dirty="0"/>
            </a:br>
            <a:endParaRPr lang="ru-RU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15C176-14FB-5C38-0BAC-6E8EB414A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06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84F35-6754-9212-D1BD-0D53B4541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8200"/>
            <a:ext cx="10508166" cy="646331"/>
          </a:xfrm>
        </p:spPr>
        <p:txBody>
          <a:bodyPr anchor="t" anchorCtr="0">
            <a:noAutofit/>
          </a:bodyPr>
          <a:lstStyle/>
          <a:p>
            <a:r>
              <a:rPr lang="ru-RU" sz="4000" dirty="0"/>
              <a:t>Рекомендации: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31928-8D49-77E1-7488-5CAAB56FE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63800"/>
            <a:ext cx="10515600" cy="3556000"/>
          </a:xfrm>
        </p:spPr>
        <p:txBody>
          <a:bodyPr/>
          <a:lstStyle/>
          <a:p>
            <a:pPr marL="0" indent="0">
              <a:buClr>
                <a:srgbClr val="636EFA"/>
              </a:buClr>
              <a:buSzPct val="150000"/>
              <a:buNone/>
            </a:pPr>
            <a:r>
              <a:rPr lang="ru-RU" dirty="0"/>
              <a:t> </a:t>
            </a:r>
            <a:r>
              <a:rPr lang="en-US" dirty="0"/>
              <a:t>     </a:t>
            </a:r>
            <a:r>
              <a:rPr lang="ru-RU" dirty="0"/>
              <a:t>Кафе или предприятие быстрого обслуживания</a:t>
            </a:r>
          </a:p>
          <a:p>
            <a:pPr marL="0" indent="0">
              <a:buClr>
                <a:srgbClr val="636EFA"/>
              </a:buClr>
              <a:buSzPct val="150000"/>
              <a:buNone/>
            </a:pPr>
            <a:endParaRPr lang="ru-RU" dirty="0"/>
          </a:p>
          <a:p>
            <a:pPr marL="0" indent="0">
              <a:buClr>
                <a:srgbClr val="636EFA"/>
              </a:buClr>
              <a:buSzPct val="150000"/>
              <a:buNone/>
            </a:pPr>
            <a:r>
              <a:rPr lang="ru-RU" dirty="0"/>
              <a:t> </a:t>
            </a:r>
            <a:r>
              <a:rPr lang="en-US" dirty="0"/>
              <a:t>     </a:t>
            </a:r>
            <a:r>
              <a:rPr lang="ru-RU" dirty="0"/>
              <a:t>Сидячих мест: 30-50</a:t>
            </a:r>
          </a:p>
          <a:p>
            <a:pPr marL="0" indent="0">
              <a:buClr>
                <a:srgbClr val="636EFA"/>
              </a:buClr>
              <a:buSzPct val="150000"/>
              <a:buNone/>
            </a:pPr>
            <a:endParaRPr lang="ru-RU" dirty="0"/>
          </a:p>
          <a:p>
            <a:pPr marL="0" indent="0">
              <a:buClr>
                <a:srgbClr val="636EFA"/>
              </a:buClr>
              <a:buSzPct val="150000"/>
              <a:buNone/>
            </a:pPr>
            <a:r>
              <a:rPr lang="en-US" dirty="0"/>
              <a:t>      </a:t>
            </a:r>
            <a:r>
              <a:rPr lang="ru-RU" dirty="0"/>
              <a:t>Любой центральный округ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FB29AAF-43FE-09EB-6141-AC92A8008E52}"/>
              </a:ext>
            </a:extLst>
          </p:cNvPr>
          <p:cNvSpPr>
            <a:spLocks noChangeAspect="1"/>
          </p:cNvSpPr>
          <p:nvPr/>
        </p:nvSpPr>
        <p:spPr>
          <a:xfrm>
            <a:off x="1128969" y="4623222"/>
            <a:ext cx="205740" cy="205740"/>
          </a:xfrm>
          <a:prstGeom prst="ellipse">
            <a:avLst/>
          </a:prstGeom>
          <a:solidFill>
            <a:srgbClr val="636EFA"/>
          </a:solidFill>
          <a:ln>
            <a:solidFill>
              <a:srgbClr val="63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18DDADF-5B08-8A90-5A54-A75CB5FCCBE2}"/>
              </a:ext>
            </a:extLst>
          </p:cNvPr>
          <p:cNvSpPr>
            <a:spLocks noChangeAspect="1"/>
          </p:cNvSpPr>
          <p:nvPr/>
        </p:nvSpPr>
        <p:spPr>
          <a:xfrm>
            <a:off x="1128969" y="3621024"/>
            <a:ext cx="205740" cy="205740"/>
          </a:xfrm>
          <a:prstGeom prst="ellipse">
            <a:avLst/>
          </a:prstGeom>
          <a:solidFill>
            <a:srgbClr val="636EFA"/>
          </a:solidFill>
          <a:ln>
            <a:solidFill>
              <a:srgbClr val="63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AD797A9-4F27-B409-A202-A39C8F3BF375}"/>
              </a:ext>
            </a:extLst>
          </p:cNvPr>
          <p:cNvSpPr>
            <a:spLocks noChangeAspect="1"/>
          </p:cNvSpPr>
          <p:nvPr/>
        </p:nvSpPr>
        <p:spPr>
          <a:xfrm>
            <a:off x="1126912" y="2578608"/>
            <a:ext cx="209854" cy="209854"/>
          </a:xfrm>
          <a:prstGeom prst="ellipse">
            <a:avLst/>
          </a:prstGeom>
          <a:solidFill>
            <a:srgbClr val="636EFA"/>
          </a:solidFill>
          <a:ln>
            <a:solidFill>
              <a:srgbClr val="63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02B71-006E-91B5-3928-02B752377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58128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BA6E06B-4BF1-EB0E-A315-F2033EAF7DD0}"/>
              </a:ext>
            </a:extLst>
          </p:cNvPr>
          <p:cNvCxnSpPr>
            <a:cxnSpLocks/>
          </p:cNvCxnSpPr>
          <p:nvPr/>
        </p:nvCxnSpPr>
        <p:spPr>
          <a:xfrm flipH="1">
            <a:off x="-152400" y="3429000"/>
            <a:ext cx="12573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0643BF7-5CCE-7953-4236-01CAE11854F4}"/>
              </a:ext>
            </a:extLst>
          </p:cNvPr>
          <p:cNvCxnSpPr>
            <a:cxnSpLocks/>
          </p:cNvCxnSpPr>
          <p:nvPr/>
        </p:nvCxnSpPr>
        <p:spPr>
          <a:xfrm>
            <a:off x="8153400" y="-152400"/>
            <a:ext cx="0" cy="71628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8B33F18-7255-B220-9C1B-80C9A2B92B6C}"/>
              </a:ext>
            </a:extLst>
          </p:cNvPr>
          <p:cNvCxnSpPr>
            <a:cxnSpLocks/>
          </p:cNvCxnSpPr>
          <p:nvPr/>
        </p:nvCxnSpPr>
        <p:spPr>
          <a:xfrm>
            <a:off x="4032965" y="0"/>
            <a:ext cx="0" cy="71628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6C7E532E-C321-E477-2E1B-CA291E070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7" y="46677"/>
            <a:ext cx="3960007" cy="33429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72D9AE66-B9A9-FAC4-E78B-F37C0E767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7897" y="3472543"/>
            <a:ext cx="4036206" cy="340723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1D27B3F-07D2-9C11-477F-9E9246641C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592" y="0"/>
            <a:ext cx="4010408" cy="3385453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E51674B-1A0C-0C55-7E85-1F01F1DAF1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2698" y="3472548"/>
            <a:ext cx="4010407" cy="3385452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ACE5852-0818-97BF-65D5-10BF9CCB77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45355" y="3476666"/>
            <a:ext cx="4036206" cy="340723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FCE6533C-7EAA-F2F2-F795-3F0E5664DE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0418" y="25893"/>
            <a:ext cx="4005529" cy="338133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234FD4-8F94-7E42-EDAC-BDE673484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250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261AA6-3940-F893-DD56-869A8F158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0"/>
            <a:ext cx="5256212" cy="1230868"/>
          </a:xfrm>
        </p:spPr>
        <p:txBody>
          <a:bodyPr anchor="t" anchorCtr="0">
            <a:noAutofit/>
          </a:bodyPr>
          <a:lstStyle/>
          <a:p>
            <a:r>
              <a:rPr lang="ru-RU" sz="4000" dirty="0"/>
              <a:t>Типы заведений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487B3B-EE97-79FD-405A-4609AED2E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8400"/>
            <a:ext cx="5256212" cy="3581400"/>
          </a:xfrm>
        </p:spPr>
        <p:txBody>
          <a:bodyPr>
            <a:noAutofit/>
          </a:bodyPr>
          <a:lstStyle/>
          <a:p>
            <a:r>
              <a:rPr lang="ru-RU" sz="2800" dirty="0"/>
              <a:t>Кафе занимают большую часть рынка.</a:t>
            </a:r>
          </a:p>
          <a:p>
            <a:r>
              <a:rPr lang="ru-RU" sz="2800" dirty="0"/>
              <a:t>Столовые, рестораны и ПБО</a:t>
            </a:r>
            <a:r>
              <a:rPr lang="en-US" sz="28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ru-RU" sz="2800" dirty="0"/>
              <a:t> примерно одинаково</a:t>
            </a:r>
            <a:r>
              <a:rPr lang="en-US" sz="2800" dirty="0"/>
              <a:t> </a:t>
            </a:r>
            <a:r>
              <a:rPr lang="ru-RU" sz="2800" dirty="0"/>
              <a:t>популярны. </a:t>
            </a:r>
          </a:p>
          <a:p>
            <a:r>
              <a:rPr lang="ru-RU" sz="2800" dirty="0"/>
              <a:t>Остальные типы заведений составляют меньше 15%.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211059-B6BE-E565-AA07-4E956C264881}"/>
              </a:ext>
            </a:extLst>
          </p:cNvPr>
          <p:cNvSpPr txBox="1"/>
          <p:nvPr/>
        </p:nvSpPr>
        <p:spPr>
          <a:xfrm>
            <a:off x="838200" y="6019800"/>
            <a:ext cx="4381500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Предприятие быстрого обслуживания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B7B321-AB84-1C1F-442E-9773C341A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051560"/>
            <a:ext cx="4754880" cy="475488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31A899-0ADF-3ED7-10F2-F8B0A9C2C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5388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219A60-B322-C316-BC7E-976BC35CD8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49286"/>
            <a:ext cx="5256212" cy="3570514"/>
          </a:xfrm>
        </p:spPr>
        <p:txBody>
          <a:bodyPr>
            <a:noAutofit/>
          </a:bodyPr>
          <a:lstStyle/>
          <a:p>
            <a:r>
              <a:rPr lang="ru-RU" sz="2800" dirty="0"/>
              <a:t>Сети составляют 21% всех заведений.</a:t>
            </a:r>
          </a:p>
          <a:p>
            <a:r>
              <a:rPr lang="ru-RU" sz="2800" dirty="0"/>
              <a:t>Практически 80% всего</a:t>
            </a:r>
            <a:r>
              <a:rPr lang="en-US" sz="2800" dirty="0"/>
              <a:t> </a:t>
            </a:r>
            <a:r>
              <a:rPr lang="ru-RU" sz="2800" dirty="0"/>
              <a:t>рынка занимают одиночные предприятия.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336525F-AB69-8780-22EC-DF27017480C7}"/>
              </a:ext>
            </a:extLst>
          </p:cNvPr>
          <p:cNvSpPr txBox="1">
            <a:spLocks/>
          </p:cNvSpPr>
          <p:nvPr/>
        </p:nvSpPr>
        <p:spPr>
          <a:xfrm>
            <a:off x="838200" y="838201"/>
            <a:ext cx="5256212" cy="1219200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/>
              <a:t>Количество сетей на рынке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758A83-97D1-2F3E-A555-5CBE686C7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1447801"/>
            <a:ext cx="3962400" cy="39624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43DD234-00B8-9A0C-C515-108F4A796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1541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3916E-26C6-44CC-A956-BF3CFA11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1"/>
            <a:ext cx="5256212" cy="1219200"/>
          </a:xfrm>
        </p:spPr>
        <p:txBody>
          <a:bodyPr wrap="square" anchor="t" anchorCtr="0">
            <a:noAutofit/>
          </a:bodyPr>
          <a:lstStyle/>
          <a:p>
            <a:r>
              <a:rPr lang="ru-RU" sz="4000" dirty="0"/>
              <a:t>Доля сетей по типу заведения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B943F-5F08-475C-BF7B-0396B10DD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48558"/>
            <a:ext cx="5256212" cy="3581400"/>
          </a:xfrm>
        </p:spPr>
        <p:txBody>
          <a:bodyPr>
            <a:noAutofit/>
          </a:bodyPr>
          <a:lstStyle/>
          <a:p>
            <a:r>
              <a:rPr lang="ru-RU" sz="2800" dirty="0"/>
              <a:t>Половина всех предприятий быстрого обслуживания являются сетями.</a:t>
            </a:r>
          </a:p>
          <a:p>
            <a:r>
              <a:rPr lang="ru-RU" sz="2800" dirty="0"/>
              <a:t>Примерно четверть кафе и ресторанов – сети.</a:t>
            </a:r>
          </a:p>
          <a:p>
            <a:r>
              <a:rPr lang="ru-RU" sz="2800" dirty="0"/>
              <a:t>Среди остальных типов заведений доля сетей незначительна.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ADCC29-0B2B-2A1C-5557-4D347088A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1000758"/>
            <a:ext cx="5029200" cy="50292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0A64C4-DF5C-2AE9-E4D7-B1C49B5F9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8216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36D82-3B40-9B69-D2E2-2BA63143A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0"/>
            <a:ext cx="5256212" cy="1219200"/>
          </a:xfrm>
        </p:spPr>
        <p:txBody>
          <a:bodyPr wrap="square" anchor="t" anchorCtr="0">
            <a:noAutofit/>
          </a:bodyPr>
          <a:lstStyle/>
          <a:p>
            <a:r>
              <a:rPr lang="ru-RU" sz="4000" dirty="0"/>
              <a:t>Типы заведений среди сетей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79B3F9-8F41-A8CA-4AA3-B243E2003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38400"/>
            <a:ext cx="5256212" cy="3581400"/>
          </a:xfrm>
        </p:spPr>
        <p:txBody>
          <a:bodyPr>
            <a:noAutofit/>
          </a:bodyPr>
          <a:lstStyle/>
          <a:p>
            <a:r>
              <a:rPr lang="ru-RU" sz="2800" dirty="0"/>
              <a:t>Для одиночных заведений общее распределение сохраняется.</a:t>
            </a:r>
          </a:p>
          <a:p>
            <a:r>
              <a:rPr lang="ru-RU" sz="2800" dirty="0"/>
              <a:t>Среди сетей лидируют     кафе и ПБО.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33D8E1-AC12-2FB4-D0FE-AC11EA5C8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686594"/>
            <a:ext cx="5484812" cy="548481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5AC7A7-A8C0-4626-BFF9-7B4B75E3B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235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3916E-26C6-44CC-A956-BF3CFA11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38200"/>
            <a:ext cx="5256212" cy="1230868"/>
          </a:xfrm>
        </p:spPr>
        <p:txBody>
          <a:bodyPr wrap="square" anchor="t" anchorCtr="0">
            <a:noAutofit/>
          </a:bodyPr>
          <a:lstStyle/>
          <a:p>
            <a:r>
              <a:rPr lang="ru-RU" sz="4000" dirty="0"/>
              <a:t>Топ-10 сетей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B943F-5F08-475C-BF7B-0396B10DD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38400"/>
            <a:ext cx="5256212" cy="3581400"/>
          </a:xfrm>
        </p:spPr>
        <p:txBody>
          <a:bodyPr>
            <a:noAutofit/>
          </a:bodyPr>
          <a:lstStyle/>
          <a:p>
            <a:r>
              <a:rPr lang="ru-RU" sz="2800" dirty="0"/>
              <a:t>По количеству заведений</a:t>
            </a:r>
            <a:r>
              <a:rPr lang="en-US" sz="28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ru-RU" sz="2800" dirty="0"/>
              <a:t> в</a:t>
            </a:r>
            <a:r>
              <a:rPr lang="en-US" sz="2800" dirty="0"/>
              <a:t> </a:t>
            </a:r>
            <a:r>
              <a:rPr lang="ru-RU" sz="2800" dirty="0"/>
              <a:t>топ-10 лидируют предприятия быстрого обслуживания.</a:t>
            </a:r>
          </a:p>
          <a:p>
            <a:r>
              <a:rPr lang="ru-RU" sz="2800" dirty="0"/>
              <a:t>Количество заведений варьируется от 60 до 180.</a:t>
            </a:r>
          </a:p>
          <a:p>
            <a:endParaRPr lang="ru-RU" sz="28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635CD74-DA1B-4717-E79A-545D459C688E}"/>
              </a:ext>
            </a:extLst>
          </p:cNvPr>
          <p:cNvSpPr txBox="1"/>
          <p:nvPr/>
        </p:nvSpPr>
        <p:spPr>
          <a:xfrm>
            <a:off x="839788" y="6019800"/>
            <a:ext cx="2970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Приблизительная оценка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E7D53E2-3924-1E4C-4CE9-82D652478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051560"/>
            <a:ext cx="5867400" cy="489674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43334B-6EE7-E30D-A1EC-C34E52E52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6437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76AD4-4DCD-6B30-C0ED-83660C3F7AE6}"/>
              </a:ext>
            </a:extLst>
          </p:cNvPr>
          <p:cNvSpPr txBox="1"/>
          <p:nvPr/>
        </p:nvSpPr>
        <p:spPr>
          <a:xfrm>
            <a:off x="3314700" y="394678"/>
            <a:ext cx="556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300" dirty="0"/>
              <a:t>Топ-10 сетей по количеству заведений: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714400-E394-B477-C807-25B78D761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" y="1143000"/>
            <a:ext cx="10881360" cy="51816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E076FA-1C06-4091-D83B-50B0E2E5E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2935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9C83D-3076-B422-8E8A-E11AEEC11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89528"/>
            <a:ext cx="5257800" cy="1219200"/>
          </a:xfrm>
        </p:spPr>
        <p:txBody>
          <a:bodyPr anchor="t" anchorCtr="0">
            <a:noAutofit/>
          </a:bodyPr>
          <a:lstStyle/>
          <a:p>
            <a:r>
              <a:rPr lang="ru-RU" sz="4000" dirty="0"/>
              <a:t>Количество мест среди заведений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7654DB-CC5B-2E60-6EE0-7574B23C8F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0" y="5013689"/>
            <a:ext cx="5261429" cy="1255728"/>
          </a:xfrm>
        </p:spPr>
        <p:txBody>
          <a:bodyPr>
            <a:spAutoFit/>
          </a:bodyPr>
          <a:lstStyle/>
          <a:p>
            <a:r>
              <a:rPr lang="ru-RU" sz="2800" dirty="0"/>
              <a:t>Распределения</a:t>
            </a:r>
            <a:r>
              <a:rPr lang="en-US" sz="2800" dirty="0"/>
              <a:t> </a:t>
            </a:r>
            <a:r>
              <a:rPr lang="ru-RU" sz="2800" dirty="0"/>
              <a:t>мест у сетей и одиночных заведений почти не отличаются</a:t>
            </a:r>
            <a:r>
              <a:rPr lang="en-US" sz="2800" dirty="0"/>
              <a:t>.</a:t>
            </a:r>
            <a:endParaRPr lang="ru-RU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952BFE-901A-B295-0F05-A74CAAFCD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84" y="649272"/>
            <a:ext cx="11426432" cy="38155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049C6E-A06E-3492-E464-FB1787115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F5DA7-C582-9045-A5F8-571D2DE9DC7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62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6894</TotalTime>
  <Words>519</Words>
  <Application>Microsoft Macintosh PowerPoint</Application>
  <PresentationFormat>Widescreen</PresentationFormat>
  <Paragraphs>78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Рынок общепита в Москве</vt:lpstr>
      <vt:lpstr>Рекомендации:</vt:lpstr>
      <vt:lpstr>Типы заведений</vt:lpstr>
      <vt:lpstr>PowerPoint Presentation</vt:lpstr>
      <vt:lpstr>Доля сетей по типу заведения</vt:lpstr>
      <vt:lpstr>Типы заведений среди сетей</vt:lpstr>
      <vt:lpstr>Топ-10 сетей</vt:lpstr>
      <vt:lpstr>PowerPoint Presentation</vt:lpstr>
      <vt:lpstr>Количество мест среди заведений</vt:lpstr>
      <vt:lpstr>Количество мест по типу заведения*</vt:lpstr>
      <vt:lpstr>Количество мест среди топ-10 сетей*</vt:lpstr>
      <vt:lpstr>PowerPoint Presentation</vt:lpstr>
      <vt:lpstr>Топ-10 округов</vt:lpstr>
      <vt:lpstr>PowerPoint Presentation</vt:lpstr>
      <vt:lpstr>Топ-10 улиц</vt:lpstr>
      <vt:lpstr>PowerPoint Presentation</vt:lpstr>
      <vt:lpstr>Рекомендации: тип заведения Кафе или предприятие быстрого обслуживания </vt:lpstr>
      <vt:lpstr>Рекомендации: количество мест 30-50</vt:lpstr>
      <vt:lpstr>Рекомендации: округ Любой центральный округ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Mukhametshin Ruslan</dc:creator>
  <cp:lastModifiedBy>Mukhametshin Ruslan</cp:lastModifiedBy>
  <cp:revision>16</cp:revision>
  <dcterms:created xsi:type="dcterms:W3CDTF">2022-07-04T13:56:11Z</dcterms:created>
  <dcterms:modified xsi:type="dcterms:W3CDTF">2022-09-24T11:49:05Z</dcterms:modified>
</cp:coreProperties>
</file>

<file path=docProps/thumbnail.jpeg>
</file>